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78" r:id="rId10"/>
    <p:sldId id="265" r:id="rId11"/>
    <p:sldId id="279" r:id="rId12"/>
    <p:sldId id="266" r:id="rId13"/>
    <p:sldId id="268" r:id="rId14"/>
    <p:sldId id="267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6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7988B-720A-40B2-BC20-5BBF7946723B}" v="5" dt="2023-03-19T13:34:18.689"/>
    <p1510:client id="{7AAEF898-5A2D-4A45-AE7A-808A755003E6}" v="71" dt="2023-01-12T14:38:28.4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openxmlformats.org/officeDocument/2006/relationships/customXml" Target="../customXml/item1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03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7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44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86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21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903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188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9562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0204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37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8C7C440-8170-48E2-BD25-E37DC92A2BF3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37CF9D78-FACF-4782-9A92-61F7BDF251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1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gidg3YdqLY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shadertoy.com/view/3sySR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U0XVdvQwAI?feature=oembed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4QOcCGI6xOU?feature=oembed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drianb.io/2016/10/01/raymarching.html" TargetMode="External"/><Relationship Id="rId2" Type="http://schemas.openxmlformats.org/officeDocument/2006/relationships/hyperlink" Target="https://ch-st.de/its-ray-marching-marc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log.hvidtfeldts.net/index.php/2011/08/distance-estimated-3d-fractals-iii-folding-space/" TargetMode="External"/><Relationship Id="rId5" Type="http://schemas.openxmlformats.org/officeDocument/2006/relationships/hyperlink" Target="https://timcoster.com/2020/02/13/raymarching-shader-pt3-smooth-blending-operators/" TargetMode="External"/><Relationship Id="rId4" Type="http://schemas.openxmlformats.org/officeDocument/2006/relationships/hyperlink" Target="https://jamie-wong.com/2016/07/15/ray-marching-signed-distance-functions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z4yUDgCZJc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FDF45-5C97-A77E-92E4-A8F7BCD643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20474-E783-7C57-ADDB-6CF19D207A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Carina Ganea &amp; Silviu </a:t>
            </a:r>
            <a:r>
              <a:rPr lang="en-GB" dirty="0" err="1"/>
              <a:t>Stancioiu</a:t>
            </a:r>
          </a:p>
        </p:txBody>
      </p:sp>
    </p:spTree>
    <p:extLst>
      <p:ext uri="{BB962C8B-B14F-4D97-AF65-F5344CB8AC3E}">
        <p14:creationId xmlns:p14="http://schemas.microsoft.com/office/powerpoint/2010/main" val="1256814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422D4-144D-C9B1-1CCD-F412340ED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24BB9-4F31-0F36-67F7-39D43399E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541" y="1799746"/>
            <a:ext cx="525779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float </a:t>
            </a:r>
            <a:r>
              <a:rPr lang="en-GB" sz="2000" dirty="0" err="1"/>
              <a:t>smoothIntersectSDF</a:t>
            </a:r>
            <a:r>
              <a:rPr lang="en-GB" sz="2000" dirty="0"/>
              <a:t>(float </a:t>
            </a:r>
            <a:r>
              <a:rPr lang="en-GB" sz="2000" dirty="0" err="1"/>
              <a:t>distA</a:t>
            </a:r>
            <a:r>
              <a:rPr lang="en-GB" sz="2000" dirty="0"/>
              <a:t>, float </a:t>
            </a:r>
            <a:r>
              <a:rPr lang="en-GB" sz="2000" dirty="0" err="1"/>
              <a:t>distB</a:t>
            </a:r>
            <a:r>
              <a:rPr lang="en-GB" sz="2000" dirty="0"/>
              <a:t>, float k ) </a:t>
            </a:r>
          </a:p>
          <a:p>
            <a:pPr marL="0" indent="0">
              <a:buNone/>
            </a:pPr>
            <a:r>
              <a:rPr lang="en-GB" sz="2000" dirty="0"/>
              <a:t>{</a:t>
            </a:r>
          </a:p>
          <a:p>
            <a:pPr marL="0" indent="0">
              <a:buNone/>
            </a:pPr>
            <a:r>
              <a:rPr lang="en-GB" sz="2000" dirty="0"/>
              <a:t>  float h = clamp(0.5 - 0.5*(</a:t>
            </a:r>
            <a:r>
              <a:rPr lang="en-GB" sz="2000" dirty="0" err="1"/>
              <a:t>distA-distB</a:t>
            </a:r>
            <a:r>
              <a:rPr lang="en-GB" sz="2000" dirty="0"/>
              <a:t>)/k, 0., 1.);</a:t>
            </a:r>
          </a:p>
          <a:p>
            <a:pPr marL="0" indent="0">
              <a:buNone/>
            </a:pPr>
            <a:r>
              <a:rPr lang="en-GB" sz="2000" dirty="0"/>
              <a:t>  return mix(</a:t>
            </a:r>
            <a:r>
              <a:rPr lang="en-GB" sz="2000" dirty="0" err="1"/>
              <a:t>distA</a:t>
            </a:r>
            <a:r>
              <a:rPr lang="en-GB" sz="2000" dirty="0"/>
              <a:t>, </a:t>
            </a:r>
            <a:r>
              <a:rPr lang="en-GB" sz="2000" dirty="0" err="1"/>
              <a:t>distB</a:t>
            </a:r>
            <a:r>
              <a:rPr lang="en-GB" sz="2000" dirty="0"/>
              <a:t>, h ) + k*h*(1.-h); </a:t>
            </a:r>
          </a:p>
          <a:p>
            <a:pPr marL="0" indent="0">
              <a:buNone/>
            </a:pPr>
            <a:r>
              <a:rPr lang="en-GB" sz="2000" dirty="0"/>
              <a:t>}</a:t>
            </a:r>
          </a:p>
          <a:p>
            <a:pPr marL="0" indent="0">
              <a:buNone/>
            </a:pPr>
            <a:r>
              <a:rPr lang="en-GB" sz="2000" dirty="0"/>
              <a:t>float </a:t>
            </a:r>
            <a:r>
              <a:rPr lang="en-GB" sz="2000" dirty="0" err="1"/>
              <a:t>smoothUnionSDF</a:t>
            </a:r>
            <a:r>
              <a:rPr lang="en-GB" sz="2000" dirty="0"/>
              <a:t>(float </a:t>
            </a:r>
            <a:r>
              <a:rPr lang="en-GB" sz="2000" dirty="0" err="1"/>
              <a:t>distA</a:t>
            </a:r>
            <a:r>
              <a:rPr lang="en-GB" sz="2000" dirty="0"/>
              <a:t>, float </a:t>
            </a:r>
            <a:r>
              <a:rPr lang="en-GB" sz="2000" dirty="0" err="1"/>
              <a:t>distB</a:t>
            </a:r>
            <a:r>
              <a:rPr lang="en-GB" sz="2000" dirty="0"/>
              <a:t>, float k ) {</a:t>
            </a:r>
          </a:p>
          <a:p>
            <a:pPr marL="0" indent="0">
              <a:buNone/>
            </a:pPr>
            <a:r>
              <a:rPr lang="en-GB" sz="2000" dirty="0"/>
              <a:t>  float h = clamp(0.5 + 0.5*(</a:t>
            </a:r>
            <a:r>
              <a:rPr lang="en-GB" sz="2000" dirty="0" err="1"/>
              <a:t>distA-distB</a:t>
            </a:r>
            <a:r>
              <a:rPr lang="en-GB" sz="2000" dirty="0"/>
              <a:t>)/k, 0., 1.);</a:t>
            </a:r>
          </a:p>
          <a:p>
            <a:pPr marL="0" indent="0">
              <a:buNone/>
            </a:pPr>
            <a:r>
              <a:rPr lang="en-GB" sz="2000" dirty="0"/>
              <a:t>  return mix(</a:t>
            </a:r>
            <a:r>
              <a:rPr lang="en-GB" sz="2000" dirty="0" err="1"/>
              <a:t>distA</a:t>
            </a:r>
            <a:r>
              <a:rPr lang="en-GB" sz="2000" dirty="0"/>
              <a:t>, </a:t>
            </a:r>
            <a:r>
              <a:rPr lang="en-GB" sz="2000" dirty="0" err="1"/>
              <a:t>distB</a:t>
            </a:r>
            <a:r>
              <a:rPr lang="en-GB" sz="2000" dirty="0"/>
              <a:t>, h) - k*h*(1.-h); </a:t>
            </a:r>
          </a:p>
          <a:p>
            <a:pPr marL="0" indent="0">
              <a:buNone/>
            </a:pPr>
            <a:r>
              <a:rPr lang="en-GB" sz="20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D8E1FD-C52E-BA51-89CB-ADA4F78966BD}"/>
              </a:ext>
            </a:extLst>
          </p:cNvPr>
          <p:cNvSpPr txBox="1"/>
          <p:nvPr/>
        </p:nvSpPr>
        <p:spPr>
          <a:xfrm>
            <a:off x="6096000" y="1799746"/>
            <a:ext cx="559279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float </a:t>
            </a:r>
            <a:r>
              <a:rPr lang="en-GB" sz="2000" dirty="0" err="1"/>
              <a:t>smoothDifferenceSDF</a:t>
            </a:r>
            <a:r>
              <a:rPr lang="en-GB" sz="2000" dirty="0"/>
              <a:t>(float </a:t>
            </a:r>
            <a:r>
              <a:rPr lang="en-GB" sz="2000" dirty="0" err="1"/>
              <a:t>distA</a:t>
            </a:r>
            <a:r>
              <a:rPr lang="en-GB" sz="2000" dirty="0"/>
              <a:t>, float </a:t>
            </a:r>
            <a:r>
              <a:rPr lang="en-GB" sz="2000" dirty="0" err="1"/>
              <a:t>distB</a:t>
            </a:r>
            <a:r>
              <a:rPr lang="en-GB" sz="2000" dirty="0"/>
              <a:t>, float k) {</a:t>
            </a:r>
          </a:p>
          <a:p>
            <a:r>
              <a:rPr lang="en-GB" sz="2000" dirty="0"/>
              <a:t>  float h = clamp(0.5 - 0.5*(</a:t>
            </a:r>
            <a:r>
              <a:rPr lang="en-GB" sz="2000" dirty="0" err="1"/>
              <a:t>distB+distA</a:t>
            </a:r>
            <a:r>
              <a:rPr lang="en-GB" sz="2000" dirty="0"/>
              <a:t>)/k, 0., 1.);</a:t>
            </a:r>
          </a:p>
          <a:p>
            <a:r>
              <a:rPr lang="en-GB" sz="2000" dirty="0"/>
              <a:t>  return mix(</a:t>
            </a:r>
            <a:r>
              <a:rPr lang="en-GB" sz="2000" dirty="0" err="1"/>
              <a:t>distA</a:t>
            </a:r>
            <a:r>
              <a:rPr lang="en-GB" sz="2000" dirty="0"/>
              <a:t>, -</a:t>
            </a:r>
            <a:r>
              <a:rPr lang="en-GB" sz="2000" dirty="0" err="1"/>
              <a:t>distB</a:t>
            </a:r>
            <a:r>
              <a:rPr lang="en-GB" sz="2000" dirty="0"/>
              <a:t>, h ) + k*h*(1.-h); </a:t>
            </a:r>
          </a:p>
          <a:p>
            <a:r>
              <a:rPr lang="en-GB" sz="2000" dirty="0"/>
              <a:t>}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055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nline Media 6" title="Smooth SDF">
            <a:hlinkClick r:id="" action="ppaction://media"/>
            <a:extLst>
              <a:ext uri="{FF2B5EF4-FFF2-40B4-BE49-F238E27FC236}">
                <a16:creationId xmlns:a16="http://schemas.microsoft.com/office/drawing/2014/main" id="{8EC9FC13-8E6F-46D7-86C5-0A6BE6071AF3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59866" y="922687"/>
            <a:ext cx="8872268" cy="501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F9518-23F5-7324-7070-803E8BBC6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1AABB-5DF6-9C37-FCBA-1D55FB847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endParaRPr lang="en-GB" b="1" dirty="0">
              <a:solidFill>
                <a:srgbClr val="000000"/>
              </a:solidFill>
              <a:latin typeface="inherit"/>
              <a:hlinkClick r:id="rId2"/>
            </a:endParaRPr>
          </a:p>
          <a:p>
            <a:pPr algn="l" fontAlgn="base"/>
            <a:r>
              <a:rPr lang="en-GB" b="1" dirty="0">
                <a:solidFill>
                  <a:srgbClr val="000000"/>
                </a:solidFill>
                <a:latin typeface="inherit"/>
                <a:hlinkClick r:id="rId2"/>
              </a:rPr>
              <a:t>Demo Time!</a:t>
            </a:r>
            <a:endParaRPr lang="en-GB" b="1" i="0" dirty="0">
              <a:solidFill>
                <a:srgbClr val="000000"/>
              </a:solidFill>
              <a:effectLst/>
              <a:latin typeface="inherit"/>
            </a:endParaRP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78ED26-13A0-FF57-8072-A5553403A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415" y="3922203"/>
            <a:ext cx="4570083" cy="2570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6034A6-DB96-3DF1-05C3-DC7E0A6EF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79708"/>
            <a:ext cx="2221586" cy="222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99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51C3A-73DA-A81B-64C6-0C82A5D1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D44F4-5EFC-D067-9443-09FA8A374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err="1"/>
              <a:t>Iluminare</a:t>
            </a:r>
            <a:endParaRPr lang="en-GB" dirty="0"/>
          </a:p>
          <a:p>
            <a:r>
              <a:rPr lang="en-GB" dirty="0" err="1"/>
              <a:t>Normala</a:t>
            </a:r>
            <a:r>
              <a:rPr lang="en-GB" dirty="0"/>
              <a:t>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calculata</a:t>
            </a:r>
            <a:r>
              <a:rPr lang="en-GB" dirty="0"/>
              <a:t> </a:t>
            </a:r>
            <a:r>
              <a:rPr lang="en-GB" dirty="0" err="1"/>
              <a:t>folosind</a:t>
            </a:r>
            <a:r>
              <a:rPr lang="en-GB" dirty="0"/>
              <a:t> sample-</a:t>
            </a:r>
            <a:r>
              <a:rPr lang="en-GB" dirty="0" err="1"/>
              <a:t>uri</a:t>
            </a:r>
            <a:r>
              <a:rPr lang="en-GB" dirty="0"/>
              <a:t> ale </a:t>
            </a:r>
            <a:r>
              <a:rPr lang="en-GB" dirty="0" err="1"/>
              <a:t>functiei</a:t>
            </a:r>
            <a:r>
              <a:rPr lang="en-GB" dirty="0"/>
              <a:t> SDF in </a:t>
            </a:r>
            <a:r>
              <a:rPr lang="en-GB" dirty="0" err="1"/>
              <a:t>apropierea</a:t>
            </a:r>
            <a:r>
              <a:rPr lang="en-GB" dirty="0"/>
              <a:t> </a:t>
            </a:r>
            <a:r>
              <a:rPr lang="en-GB" dirty="0" err="1"/>
              <a:t>punctului</a:t>
            </a:r>
            <a:r>
              <a:rPr lang="en-GB" dirty="0"/>
              <a:t> </a:t>
            </a:r>
          </a:p>
          <a:p>
            <a:r>
              <a:rPr lang="en-GB" dirty="0" err="1"/>
              <a:t>Pentru</a:t>
            </a:r>
            <a:r>
              <a:rPr lang="en-GB" dirty="0"/>
              <a:t> ambient occlusion, se face Ray Marching pe </a:t>
            </a:r>
            <a:r>
              <a:rPr lang="en-GB" dirty="0" err="1"/>
              <a:t>directia</a:t>
            </a:r>
            <a:r>
              <a:rPr lang="en-GB" dirty="0"/>
              <a:t> </a:t>
            </a:r>
            <a:r>
              <a:rPr lang="en-GB" dirty="0" err="1"/>
              <a:t>normalei</a:t>
            </a:r>
            <a:r>
              <a:rPr lang="en-GB" dirty="0"/>
              <a:t> pe o </a:t>
            </a:r>
            <a:r>
              <a:rPr lang="en-GB" dirty="0" err="1"/>
              <a:t>distanta</a:t>
            </a:r>
            <a:r>
              <a:rPr lang="en-GB" dirty="0"/>
              <a:t> </a:t>
            </a:r>
            <a:r>
              <a:rPr lang="en-GB" dirty="0" err="1"/>
              <a:t>scurta</a:t>
            </a:r>
            <a:endParaRPr lang="en-GB" dirty="0"/>
          </a:p>
          <a:p>
            <a:r>
              <a:rPr lang="en-GB" dirty="0"/>
              <a:t>Glow – </a:t>
            </a:r>
            <a:r>
              <a:rPr lang="en-GB" dirty="0" err="1"/>
              <a:t>poate</a:t>
            </a:r>
            <a:r>
              <a:rPr lang="en-GB" dirty="0"/>
              <a:t> fi </a:t>
            </a:r>
            <a:r>
              <a:rPr lang="en-GB" dirty="0" err="1"/>
              <a:t>implementat</a:t>
            </a:r>
            <a:r>
              <a:rPr lang="en-GB" dirty="0"/>
              <a:t> </a:t>
            </a:r>
            <a:r>
              <a:rPr lang="en-GB" dirty="0" err="1"/>
              <a:t>prin</a:t>
            </a:r>
            <a:r>
              <a:rPr lang="en-GB" dirty="0"/>
              <a:t> </a:t>
            </a:r>
            <a:r>
              <a:rPr lang="en-GB" dirty="0" err="1"/>
              <a:t>amestecarea</a:t>
            </a:r>
            <a:r>
              <a:rPr lang="en-GB" dirty="0"/>
              <a:t> </a:t>
            </a:r>
            <a:r>
              <a:rPr lang="en-GB" dirty="0" err="1"/>
              <a:t>unei</a:t>
            </a:r>
            <a:r>
              <a:rPr lang="en-GB" dirty="0"/>
              <a:t> </a:t>
            </a:r>
            <a:r>
              <a:rPr lang="en-GB" dirty="0" err="1"/>
              <a:t>culori</a:t>
            </a:r>
            <a:r>
              <a:rPr lang="en-GB" dirty="0"/>
              <a:t> in </a:t>
            </a:r>
            <a:r>
              <a:rPr lang="en-GB" dirty="0" err="1"/>
              <a:t>functie</a:t>
            </a:r>
            <a:r>
              <a:rPr lang="en-GB" dirty="0"/>
              <a:t> de </a:t>
            </a:r>
            <a:r>
              <a:rPr lang="en-GB" dirty="0" err="1"/>
              <a:t>numarul</a:t>
            </a:r>
            <a:r>
              <a:rPr lang="en-GB" dirty="0"/>
              <a:t> de </a:t>
            </a:r>
            <a:r>
              <a:rPr lang="en-GB" dirty="0" err="1"/>
              <a:t>pasi</a:t>
            </a:r>
            <a:r>
              <a:rPr lang="en-GB" dirty="0"/>
              <a:t> de pe </a:t>
            </a:r>
            <a:r>
              <a:rPr lang="en-GB" dirty="0" err="1"/>
              <a:t>raza</a:t>
            </a:r>
            <a:r>
              <a:rPr lang="en-GB" dirty="0"/>
              <a:t> (</a:t>
            </a:r>
            <a:r>
              <a:rPr lang="en-GB" dirty="0" err="1"/>
              <a:t>punctele</a:t>
            </a:r>
            <a:r>
              <a:rPr lang="en-GB" dirty="0"/>
              <a:t> </a:t>
            </a:r>
            <a:r>
              <a:rPr lang="en-GB" dirty="0" err="1"/>
              <a:t>apropiate</a:t>
            </a:r>
            <a:r>
              <a:rPr lang="en-GB" dirty="0"/>
              <a:t> de fractal 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utiliza</a:t>
            </a:r>
            <a:r>
              <a:rPr lang="en-GB" dirty="0"/>
              <a:t> </a:t>
            </a:r>
            <a:r>
              <a:rPr lang="en-GB" dirty="0" err="1"/>
              <a:t>mai</a:t>
            </a:r>
            <a:r>
              <a:rPr lang="en-GB" dirty="0"/>
              <a:t> multi </a:t>
            </a:r>
            <a:r>
              <a:rPr lang="en-GB" dirty="0" err="1"/>
              <a:t>pasi</a:t>
            </a:r>
            <a:r>
              <a:rPr lang="en-GB" dirty="0"/>
              <a:t>, </a:t>
            </a:r>
            <a:r>
              <a:rPr lang="en-GB" dirty="0" err="1"/>
              <a:t>chiar</a:t>
            </a:r>
            <a:r>
              <a:rPr lang="en-GB" dirty="0"/>
              <a:t> </a:t>
            </a:r>
            <a:r>
              <a:rPr lang="en-GB" dirty="0" err="1"/>
              <a:t>daca</a:t>
            </a:r>
            <a:r>
              <a:rPr lang="en-GB" dirty="0"/>
              <a:t> nu se </a:t>
            </a:r>
            <a:r>
              <a:rPr lang="en-GB" dirty="0" err="1"/>
              <a:t>ating</a:t>
            </a:r>
            <a:r>
              <a:rPr lang="en-GB" dirty="0"/>
              <a:t> de fractal) </a:t>
            </a:r>
          </a:p>
          <a:p>
            <a:r>
              <a:rPr lang="en-GB" dirty="0"/>
              <a:t>Fog – </a:t>
            </a:r>
            <a:r>
              <a:rPr lang="en-GB" dirty="0" err="1"/>
              <a:t>metoda</a:t>
            </a:r>
            <a:r>
              <a:rPr lang="en-GB" dirty="0"/>
              <a:t> </a:t>
            </a:r>
            <a:r>
              <a:rPr lang="en-GB" dirty="0" err="1"/>
              <a:t>foarte</a:t>
            </a:r>
            <a:r>
              <a:rPr lang="en-GB" dirty="0"/>
              <a:t> </a:t>
            </a:r>
            <a:r>
              <a:rPr lang="en-GB" dirty="0" err="1"/>
              <a:t>eficienta</a:t>
            </a:r>
            <a:r>
              <a:rPr lang="en-GB" dirty="0"/>
              <a:t> de a da </a:t>
            </a:r>
            <a:r>
              <a:rPr lang="en-GB" dirty="0" err="1"/>
              <a:t>senzatia</a:t>
            </a:r>
            <a:r>
              <a:rPr lang="en-GB" dirty="0"/>
              <a:t> de </a:t>
            </a:r>
            <a:r>
              <a:rPr lang="en-GB" dirty="0" err="1"/>
              <a:t>adancime</a:t>
            </a:r>
            <a:r>
              <a:rPr lang="en-GB" dirty="0"/>
              <a:t> </a:t>
            </a:r>
            <a:r>
              <a:rPr lang="en-GB" dirty="0" err="1"/>
              <a:t>scenelor</a:t>
            </a:r>
            <a:r>
              <a:rPr lang="en-GB" dirty="0"/>
              <a:t>; </a:t>
            </a:r>
            <a:r>
              <a:rPr lang="en-GB" dirty="0" err="1"/>
              <a:t>culoarea</a:t>
            </a:r>
            <a:r>
              <a:rPr lang="en-GB" dirty="0"/>
              <a:t>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atenuata</a:t>
            </a:r>
            <a:r>
              <a:rPr lang="en-GB" dirty="0"/>
              <a:t> in </a:t>
            </a:r>
            <a:r>
              <a:rPr lang="en-GB" dirty="0" err="1"/>
              <a:t>functie</a:t>
            </a:r>
            <a:r>
              <a:rPr lang="en-GB" dirty="0"/>
              <a:t> de </a:t>
            </a:r>
            <a:r>
              <a:rPr lang="en-GB" dirty="0" err="1"/>
              <a:t>distanta</a:t>
            </a:r>
            <a:r>
              <a:rPr lang="en-GB" dirty="0"/>
              <a:t> fata de camera</a:t>
            </a:r>
          </a:p>
          <a:p>
            <a:r>
              <a:rPr lang="en-GB" dirty="0"/>
              <a:t>Hard shadows – se </a:t>
            </a:r>
            <a:r>
              <a:rPr lang="en-GB" dirty="0" err="1"/>
              <a:t>verifica</a:t>
            </a:r>
            <a:r>
              <a:rPr lang="en-GB" dirty="0"/>
              <a:t> </a:t>
            </a:r>
            <a:r>
              <a:rPr lang="en-GB" dirty="0" err="1"/>
              <a:t>daca</a:t>
            </a:r>
            <a:r>
              <a:rPr lang="en-GB" dirty="0"/>
              <a:t> </a:t>
            </a:r>
            <a:r>
              <a:rPr lang="en-GB" dirty="0" err="1"/>
              <a:t>raza</a:t>
            </a:r>
            <a:r>
              <a:rPr lang="en-GB" dirty="0"/>
              <a:t> de la </a:t>
            </a:r>
            <a:r>
              <a:rPr lang="en-GB" dirty="0" err="1"/>
              <a:t>punct</a:t>
            </a:r>
            <a:r>
              <a:rPr lang="en-GB" dirty="0"/>
              <a:t> la </a:t>
            </a:r>
            <a:r>
              <a:rPr lang="en-GB" dirty="0" err="1"/>
              <a:t>sursa</a:t>
            </a:r>
            <a:r>
              <a:rPr lang="en-GB" dirty="0"/>
              <a:t> de lumina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obscurata</a:t>
            </a:r>
            <a:r>
              <a:rPr lang="en-GB" dirty="0"/>
              <a:t> </a:t>
            </a:r>
          </a:p>
          <a:p>
            <a:r>
              <a:rPr lang="en-GB" dirty="0"/>
              <a:t>Reflections – se </a:t>
            </a:r>
            <a:r>
              <a:rPr lang="en-GB" dirty="0" err="1"/>
              <a:t>reflecta</a:t>
            </a:r>
            <a:r>
              <a:rPr lang="en-GB" dirty="0"/>
              <a:t> </a:t>
            </a:r>
            <a:r>
              <a:rPr lang="en-GB" dirty="0" err="1"/>
              <a:t>raza</a:t>
            </a:r>
            <a:r>
              <a:rPr lang="en-GB" dirty="0"/>
              <a:t> </a:t>
            </a:r>
            <a:r>
              <a:rPr lang="en-GB" dirty="0" err="1"/>
              <a:t>dinspre</a:t>
            </a:r>
            <a:r>
              <a:rPr lang="en-GB" dirty="0"/>
              <a:t> camera in </a:t>
            </a:r>
            <a:r>
              <a:rPr lang="en-GB" dirty="0" err="1"/>
              <a:t>normala</a:t>
            </a:r>
            <a:r>
              <a:rPr lang="en-GB" dirty="0"/>
              <a:t> la </a:t>
            </a:r>
            <a:r>
              <a:rPr lang="en-GB" dirty="0" err="1"/>
              <a:t>suprafata</a:t>
            </a:r>
            <a:r>
              <a:rPr lang="en-GB" dirty="0"/>
              <a:t>, </a:t>
            </a:r>
            <a:r>
              <a:rPr lang="en-GB" dirty="0" err="1"/>
              <a:t>apoi</a:t>
            </a:r>
            <a:r>
              <a:rPr lang="en-GB" dirty="0"/>
              <a:t> se </a:t>
            </a:r>
            <a:r>
              <a:rPr lang="en-GB" dirty="0" err="1"/>
              <a:t>amesteca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culoarea</a:t>
            </a:r>
            <a:r>
              <a:rPr lang="en-GB" dirty="0"/>
              <a:t> </a:t>
            </a:r>
            <a:r>
              <a:rPr lang="en-GB" dirty="0" err="1"/>
              <a:t>obiectului</a:t>
            </a:r>
            <a:r>
              <a:rPr lang="en-GB" dirty="0"/>
              <a:t> </a:t>
            </a:r>
            <a:r>
              <a:rPr lang="en-GB" dirty="0" err="1"/>
              <a:t>atins</a:t>
            </a:r>
            <a:r>
              <a:rPr lang="en-GB" dirty="0"/>
              <a:t> de </a:t>
            </a:r>
            <a:r>
              <a:rPr lang="en-GB" dirty="0" err="1"/>
              <a:t>raza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5545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EAE84-36A8-021B-0EDF-EDB64A7C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770ED-42CC-6E03-5636-BFA84C1CE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vec3 </a:t>
            </a:r>
            <a:r>
              <a:rPr lang="en-GB" dirty="0" err="1"/>
              <a:t>estimateNormal</a:t>
            </a:r>
            <a:r>
              <a:rPr lang="en-GB" dirty="0"/>
              <a:t>(vec3 p) {</a:t>
            </a:r>
          </a:p>
          <a:p>
            <a:pPr marL="0" indent="0">
              <a:buNone/>
            </a:pPr>
            <a:r>
              <a:rPr lang="en-GB" dirty="0"/>
              <a:t>    return normalize(vec3(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 + EPSILON, </a:t>
            </a:r>
            <a:r>
              <a:rPr lang="en-GB" dirty="0" err="1"/>
              <a:t>p.y</a:t>
            </a:r>
            <a:r>
              <a:rPr lang="en-GB" dirty="0"/>
              <a:t>, </a:t>
            </a:r>
            <a:r>
              <a:rPr lang="en-GB" dirty="0" err="1"/>
              <a:t>p.z</a:t>
            </a:r>
            <a:r>
              <a:rPr lang="en-GB" dirty="0"/>
              <a:t>)) -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 - EPSILON, </a:t>
            </a:r>
            <a:r>
              <a:rPr lang="en-GB" dirty="0" err="1"/>
              <a:t>p.y</a:t>
            </a:r>
            <a:r>
              <a:rPr lang="en-GB" dirty="0"/>
              <a:t>, </a:t>
            </a:r>
            <a:r>
              <a:rPr lang="en-GB" dirty="0" err="1"/>
              <a:t>p.z</a:t>
            </a:r>
            <a:r>
              <a:rPr lang="en-GB" dirty="0"/>
              <a:t>)),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, </a:t>
            </a:r>
            <a:r>
              <a:rPr lang="en-GB" dirty="0" err="1"/>
              <a:t>p.y</a:t>
            </a:r>
            <a:r>
              <a:rPr lang="en-GB" dirty="0"/>
              <a:t> + EPSILON, </a:t>
            </a:r>
            <a:r>
              <a:rPr lang="en-GB" dirty="0" err="1"/>
              <a:t>p.z</a:t>
            </a:r>
            <a:r>
              <a:rPr lang="en-GB" dirty="0"/>
              <a:t>)) -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, </a:t>
            </a:r>
            <a:r>
              <a:rPr lang="en-GB" dirty="0" err="1"/>
              <a:t>p.y</a:t>
            </a:r>
            <a:r>
              <a:rPr lang="en-GB" dirty="0"/>
              <a:t> - EPSILON, </a:t>
            </a:r>
            <a:r>
              <a:rPr lang="en-GB" dirty="0" err="1"/>
              <a:t>p.z</a:t>
            </a:r>
            <a:r>
              <a:rPr lang="en-GB" dirty="0"/>
              <a:t>)),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, </a:t>
            </a:r>
            <a:r>
              <a:rPr lang="en-GB" dirty="0" err="1"/>
              <a:t>p.y</a:t>
            </a:r>
            <a:r>
              <a:rPr lang="en-GB" dirty="0"/>
              <a:t>, </a:t>
            </a:r>
            <a:r>
              <a:rPr lang="en-GB" dirty="0" err="1"/>
              <a:t>p.z</a:t>
            </a:r>
            <a:r>
              <a:rPr lang="en-GB" dirty="0"/>
              <a:t>  + EPSILON)) - </a:t>
            </a:r>
            <a:r>
              <a:rPr lang="en-GB" dirty="0" err="1"/>
              <a:t>sceneSDF</a:t>
            </a:r>
            <a:r>
              <a:rPr lang="en-GB" dirty="0"/>
              <a:t>(vec3(</a:t>
            </a:r>
            <a:r>
              <a:rPr lang="en-GB" dirty="0" err="1"/>
              <a:t>p.x</a:t>
            </a:r>
            <a:r>
              <a:rPr lang="en-GB" dirty="0"/>
              <a:t>, </a:t>
            </a:r>
            <a:r>
              <a:rPr lang="en-GB" dirty="0" err="1"/>
              <a:t>p.y</a:t>
            </a:r>
            <a:r>
              <a:rPr lang="en-GB" dirty="0"/>
              <a:t>, </a:t>
            </a:r>
            <a:r>
              <a:rPr lang="en-GB" dirty="0" err="1"/>
              <a:t>p.z</a:t>
            </a:r>
            <a:r>
              <a:rPr lang="en-GB" dirty="0"/>
              <a:t> - EPSILON))</a:t>
            </a:r>
          </a:p>
          <a:p>
            <a:pPr marL="0" indent="0">
              <a:buNone/>
            </a:pPr>
            <a:r>
              <a:rPr lang="en-GB" dirty="0"/>
              <a:t>    ));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13465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FD0E0B-78CB-966B-6440-1E749EFBF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8" y="346188"/>
            <a:ext cx="12094984" cy="596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12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0B45-FFEE-D7E6-A1DB-8AD9DFF5E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09EA0-84CE-A999-3F62-1537692A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Spatiul</a:t>
            </a:r>
            <a:r>
              <a:rPr lang="en-GB" dirty="0"/>
              <a:t> </a:t>
            </a:r>
            <a:r>
              <a:rPr lang="en-GB" dirty="0" err="1"/>
              <a:t>poate</a:t>
            </a:r>
            <a:r>
              <a:rPr lang="en-GB" dirty="0"/>
              <a:t> fi </a:t>
            </a:r>
            <a:r>
              <a:rPr lang="en-GB" dirty="0" err="1"/>
              <a:t>alterat</a:t>
            </a:r>
            <a:endParaRPr lang="en-GB" dirty="0"/>
          </a:p>
          <a:p>
            <a:r>
              <a:rPr lang="en-GB" dirty="0"/>
              <a:t>Pot fi </a:t>
            </a:r>
            <a:r>
              <a:rPr lang="en-GB" dirty="0" err="1"/>
              <a:t>randate</a:t>
            </a:r>
            <a:r>
              <a:rPr lang="en-GB" dirty="0"/>
              <a:t> </a:t>
            </a:r>
            <a:r>
              <a:rPr lang="en-GB" dirty="0" err="1"/>
              <a:t>eficient</a:t>
            </a:r>
            <a:r>
              <a:rPr lang="en-GB" dirty="0"/>
              <a:t> </a:t>
            </a:r>
            <a:r>
              <a:rPr lang="en-GB" dirty="0" err="1"/>
              <a:t>multe</a:t>
            </a:r>
            <a:r>
              <a:rPr lang="en-GB" dirty="0"/>
              <a:t> </a:t>
            </a:r>
            <a:r>
              <a:rPr lang="en-GB" dirty="0" err="1"/>
              <a:t>obiecte</a:t>
            </a:r>
            <a:r>
              <a:rPr lang="en-GB" dirty="0"/>
              <a:t> repetitive, </a:t>
            </a:r>
            <a:r>
              <a:rPr lang="en-GB" dirty="0" err="1"/>
              <a:t>fara</a:t>
            </a:r>
            <a:r>
              <a:rPr lang="en-GB" dirty="0"/>
              <a:t> a fi </a:t>
            </a:r>
            <a:r>
              <a:rPr lang="en-GB" dirty="0" err="1"/>
              <a:t>nevoie</a:t>
            </a:r>
            <a:r>
              <a:rPr lang="en-GB" dirty="0"/>
              <a:t> de </a:t>
            </a:r>
            <a:r>
              <a:rPr lang="en-GB" dirty="0" err="1"/>
              <a:t>vreo</a:t>
            </a:r>
            <a:r>
              <a:rPr lang="en-GB" dirty="0"/>
              <a:t> </a:t>
            </a:r>
            <a:r>
              <a:rPr lang="en-GB" dirty="0" err="1"/>
              <a:t>partitionare</a:t>
            </a:r>
            <a:r>
              <a:rPr lang="en-GB" dirty="0"/>
              <a:t> a </a:t>
            </a:r>
            <a:r>
              <a:rPr lang="en-GB" dirty="0" err="1"/>
              <a:t>spatiului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float DE(vec3 z)</a:t>
            </a:r>
          </a:p>
          <a:p>
            <a:pPr marL="0" indent="0">
              <a:buNone/>
            </a:pP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  </a:t>
            </a:r>
            <a:r>
              <a:rPr lang="en-GB" dirty="0" err="1"/>
              <a:t>z.xy</a:t>
            </a:r>
            <a:r>
              <a:rPr lang="en-GB" dirty="0"/>
              <a:t> = mod((</a:t>
            </a:r>
            <a:r>
              <a:rPr lang="en-GB" dirty="0" err="1"/>
              <a:t>z.xy</a:t>
            </a:r>
            <a:r>
              <a:rPr lang="en-GB" dirty="0"/>
              <a:t>),1.0)-vec3(0.5); // instance on </a:t>
            </a:r>
            <a:r>
              <a:rPr lang="en-GB" dirty="0" err="1"/>
              <a:t>xy</a:t>
            </a:r>
            <a:r>
              <a:rPr lang="en-GB" dirty="0"/>
              <a:t>-plane</a:t>
            </a:r>
          </a:p>
          <a:p>
            <a:pPr marL="0" indent="0">
              <a:buNone/>
            </a:pPr>
            <a:r>
              <a:rPr lang="en-GB" dirty="0"/>
              <a:t>  return length(z)-0.3;             // sphere DE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8340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85869-C69F-6567-89EC-6BADEE9E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D002AB-3096-EC54-D292-9089BF908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3112" y="1820174"/>
            <a:ext cx="6349839" cy="411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9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2E9C9-FB3B-25EB-4225-4E8B92981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FE9EE-DA5A-8AE6-28B5-EB441DA7F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2087420" cy="1527566"/>
          </a:xfrm>
        </p:spPr>
        <p:txBody>
          <a:bodyPr>
            <a:normAutofit/>
          </a:bodyPr>
          <a:lstStyle/>
          <a:p>
            <a:r>
              <a:rPr lang="en-GB" sz="2400" dirty="0" err="1"/>
              <a:t>Fractali</a:t>
            </a:r>
            <a:r>
              <a:rPr lang="en-GB" sz="2400" dirty="0"/>
              <a:t>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81428-B461-DD02-C04F-AB9E66F1B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2931" y="1631566"/>
            <a:ext cx="7190472" cy="465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60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4E506-30B3-D03A-5B12-8A9FD4E0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BF308-F5A4-DB04-0528-5A99BEB65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463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float DE(vec3 z)</a:t>
            </a:r>
          </a:p>
          <a:p>
            <a:pPr marL="0" indent="0">
              <a:buNone/>
            </a:pP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    float r;</a:t>
            </a:r>
          </a:p>
          <a:p>
            <a:pPr marL="0" indent="0">
              <a:buNone/>
            </a:pPr>
            <a:r>
              <a:rPr lang="en-GB" dirty="0"/>
              <a:t>    int n = 0;</a:t>
            </a:r>
          </a:p>
          <a:p>
            <a:pPr marL="0" indent="0">
              <a:buNone/>
            </a:pPr>
            <a:r>
              <a:rPr lang="en-GB" dirty="0"/>
              <a:t>    while (n &lt; Iterations) {</a:t>
            </a:r>
          </a:p>
          <a:p>
            <a:pPr marL="0" indent="0">
              <a:buNone/>
            </a:pPr>
            <a:r>
              <a:rPr lang="en-GB" dirty="0"/>
              <a:t>       if(</a:t>
            </a:r>
            <a:r>
              <a:rPr lang="en-GB" dirty="0" err="1"/>
              <a:t>z.x+z.y</a:t>
            </a:r>
            <a:r>
              <a:rPr lang="en-GB" dirty="0"/>
              <a:t>&lt;0) </a:t>
            </a:r>
            <a:r>
              <a:rPr lang="en-GB" dirty="0" err="1"/>
              <a:t>z.xy</a:t>
            </a:r>
            <a:r>
              <a:rPr lang="en-GB" dirty="0"/>
              <a:t> = -</a:t>
            </a:r>
            <a:r>
              <a:rPr lang="en-GB" dirty="0" err="1"/>
              <a:t>z.yx</a:t>
            </a:r>
            <a:r>
              <a:rPr lang="en-GB" dirty="0"/>
              <a:t>; // fold 1</a:t>
            </a:r>
          </a:p>
          <a:p>
            <a:pPr marL="0" indent="0">
              <a:buNone/>
            </a:pPr>
            <a:r>
              <a:rPr lang="en-GB" dirty="0"/>
              <a:t>       if(</a:t>
            </a:r>
            <a:r>
              <a:rPr lang="en-GB" dirty="0" err="1"/>
              <a:t>z.x+z.z</a:t>
            </a:r>
            <a:r>
              <a:rPr lang="en-GB" dirty="0"/>
              <a:t>&lt;0) </a:t>
            </a:r>
            <a:r>
              <a:rPr lang="en-GB" dirty="0" err="1"/>
              <a:t>z.xz</a:t>
            </a:r>
            <a:r>
              <a:rPr lang="en-GB" dirty="0"/>
              <a:t> = -</a:t>
            </a:r>
            <a:r>
              <a:rPr lang="en-GB" dirty="0" err="1"/>
              <a:t>z.zx</a:t>
            </a:r>
            <a:r>
              <a:rPr lang="en-GB" dirty="0"/>
              <a:t>; // fold 2</a:t>
            </a:r>
          </a:p>
          <a:p>
            <a:pPr marL="0" indent="0">
              <a:buNone/>
            </a:pPr>
            <a:r>
              <a:rPr lang="en-GB" dirty="0"/>
              <a:t>       if(</a:t>
            </a:r>
            <a:r>
              <a:rPr lang="en-GB" dirty="0" err="1"/>
              <a:t>z.y+z.z</a:t>
            </a:r>
            <a:r>
              <a:rPr lang="en-GB" dirty="0"/>
              <a:t>&lt;0) </a:t>
            </a:r>
            <a:r>
              <a:rPr lang="en-GB" dirty="0" err="1"/>
              <a:t>z.zy</a:t>
            </a:r>
            <a:r>
              <a:rPr lang="en-GB" dirty="0"/>
              <a:t> = -</a:t>
            </a:r>
            <a:r>
              <a:rPr lang="en-GB" dirty="0" err="1"/>
              <a:t>z.yz</a:t>
            </a:r>
            <a:r>
              <a:rPr lang="en-GB" dirty="0"/>
              <a:t>; // fold 3	</a:t>
            </a:r>
          </a:p>
          <a:p>
            <a:pPr marL="0" indent="0">
              <a:buNone/>
            </a:pPr>
            <a:r>
              <a:rPr lang="en-GB" dirty="0"/>
              <a:t>       z = z*Scale - Offset*(Scale-1.0);</a:t>
            </a:r>
          </a:p>
          <a:p>
            <a:pPr marL="0" indent="0">
              <a:buNone/>
            </a:pPr>
            <a:r>
              <a:rPr lang="en-GB" dirty="0"/>
              <a:t>       n++;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    return (length(z) ) * pow(Scale, -float(n));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59736-5A68-20D9-E68D-46417AD23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174" y="1326011"/>
            <a:ext cx="6573826" cy="425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61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69A6-3B33-483A-FA87-AECAE8D9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Metode</a:t>
            </a:r>
            <a:r>
              <a:rPr lang="en-GB" dirty="0"/>
              <a:t> de </a:t>
            </a:r>
            <a:r>
              <a:rPr lang="en-GB" dirty="0" err="1"/>
              <a:t>randare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482C1-00AD-572C-1410-5113DC596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sz="3600" dirty="0" err="1"/>
              <a:t>Rasterizare</a:t>
            </a:r>
            <a:r>
              <a:rPr lang="en-GB" sz="3600" dirty="0"/>
              <a:t> – </a:t>
            </a:r>
            <a:r>
              <a:rPr lang="en-GB" sz="3600" dirty="0" err="1"/>
              <a:t>este</a:t>
            </a:r>
            <a:r>
              <a:rPr lang="en-GB" sz="3600" dirty="0"/>
              <a:t> </a:t>
            </a:r>
            <a:r>
              <a:rPr lang="en-GB" sz="3600" dirty="0" err="1"/>
              <a:t>proiectata</a:t>
            </a:r>
            <a:r>
              <a:rPr lang="en-GB" sz="3600" dirty="0"/>
              <a:t> </a:t>
            </a:r>
            <a:r>
              <a:rPr lang="en-GB" sz="3600" dirty="0" err="1"/>
              <a:t>geometria</a:t>
            </a:r>
            <a:r>
              <a:rPr lang="en-GB" sz="3600" dirty="0"/>
              <a:t> pe </a:t>
            </a:r>
            <a:r>
              <a:rPr lang="en-GB" sz="3600" dirty="0" err="1"/>
              <a:t>ecran</a:t>
            </a:r>
            <a:r>
              <a:rPr lang="en-GB" sz="3600" dirty="0"/>
              <a:t>; </a:t>
            </a:r>
            <a:r>
              <a:rPr lang="en-GB" sz="3600" dirty="0" err="1"/>
              <a:t>foarte</a:t>
            </a:r>
            <a:r>
              <a:rPr lang="en-GB" sz="3600" dirty="0"/>
              <a:t> </a:t>
            </a:r>
            <a:r>
              <a:rPr lang="en-GB" sz="3600" dirty="0" err="1"/>
              <a:t>eficienta</a:t>
            </a:r>
            <a:r>
              <a:rPr lang="en-GB" sz="3600" dirty="0"/>
              <a:t>, </a:t>
            </a:r>
            <a:r>
              <a:rPr lang="en-GB" sz="3600" dirty="0" err="1"/>
              <a:t>folosita</a:t>
            </a:r>
            <a:r>
              <a:rPr lang="en-GB" sz="3600" dirty="0"/>
              <a:t> in </a:t>
            </a:r>
            <a:r>
              <a:rPr lang="en-GB" sz="3600" dirty="0" err="1"/>
              <a:t>majoritatea</a:t>
            </a:r>
            <a:r>
              <a:rPr lang="en-GB" sz="3600" dirty="0"/>
              <a:t> </a:t>
            </a:r>
            <a:r>
              <a:rPr lang="en-GB" sz="3600" dirty="0" err="1"/>
              <a:t>jocurilor</a:t>
            </a:r>
            <a:endParaRPr lang="en-GB" sz="3600" dirty="0"/>
          </a:p>
          <a:p>
            <a:r>
              <a:rPr lang="en-GB" sz="3600" dirty="0"/>
              <a:t>Ray Tracing – </a:t>
            </a:r>
            <a:r>
              <a:rPr lang="en-GB" sz="3600" dirty="0" err="1"/>
              <a:t>simuleaza</a:t>
            </a:r>
            <a:r>
              <a:rPr lang="en-GB" sz="3600" dirty="0"/>
              <a:t> </a:t>
            </a:r>
            <a:r>
              <a:rPr lang="en-GB" sz="3600" dirty="0" err="1"/>
              <a:t>drumul</a:t>
            </a:r>
            <a:r>
              <a:rPr lang="en-GB" sz="3600" dirty="0"/>
              <a:t> </a:t>
            </a:r>
            <a:r>
              <a:rPr lang="en-GB" sz="3600" dirty="0" err="1"/>
              <a:t>parcurs</a:t>
            </a:r>
            <a:r>
              <a:rPr lang="en-GB" sz="3600" dirty="0"/>
              <a:t> de lumina, </a:t>
            </a:r>
            <a:r>
              <a:rPr lang="en-GB" sz="3600" dirty="0" err="1"/>
              <a:t>obtinand</a:t>
            </a:r>
            <a:r>
              <a:rPr lang="en-GB" sz="3600" dirty="0"/>
              <a:t> </a:t>
            </a:r>
            <a:r>
              <a:rPr lang="en-GB" sz="3600" dirty="0" err="1"/>
              <a:t>rezultate</a:t>
            </a:r>
            <a:r>
              <a:rPr lang="en-GB" sz="3600" dirty="0"/>
              <a:t> </a:t>
            </a:r>
            <a:r>
              <a:rPr lang="en-GB" sz="3600" dirty="0" err="1"/>
              <a:t>realiste</a:t>
            </a:r>
            <a:r>
              <a:rPr lang="en-GB" sz="3600" dirty="0"/>
              <a:t>, </a:t>
            </a:r>
            <a:r>
              <a:rPr lang="en-GB" sz="3600" dirty="0" err="1"/>
              <a:t>dar</a:t>
            </a:r>
            <a:r>
              <a:rPr lang="en-GB" sz="3600" dirty="0"/>
              <a:t> </a:t>
            </a:r>
            <a:r>
              <a:rPr lang="en-GB" sz="3600" dirty="0" err="1"/>
              <a:t>este</a:t>
            </a:r>
            <a:r>
              <a:rPr lang="en-GB" sz="3600" dirty="0"/>
              <a:t> </a:t>
            </a:r>
            <a:r>
              <a:rPr lang="en-GB" sz="3600" dirty="0" err="1"/>
              <a:t>mai</a:t>
            </a:r>
            <a:r>
              <a:rPr lang="en-GB" sz="3600" dirty="0"/>
              <a:t> </a:t>
            </a:r>
            <a:r>
              <a:rPr lang="en-GB" sz="3600" dirty="0" err="1"/>
              <a:t>putin</a:t>
            </a:r>
            <a:r>
              <a:rPr lang="en-GB" sz="3600" dirty="0"/>
              <a:t> </a:t>
            </a:r>
            <a:r>
              <a:rPr lang="en-GB" sz="3600" dirty="0" err="1"/>
              <a:t>eficient</a:t>
            </a:r>
            <a:r>
              <a:rPr lang="en-GB" sz="3600" dirty="0"/>
              <a:t> </a:t>
            </a:r>
            <a:r>
              <a:rPr lang="en-GB" sz="3600" dirty="0" err="1"/>
              <a:t>decat</a:t>
            </a:r>
            <a:r>
              <a:rPr lang="en-GB" sz="3600" dirty="0"/>
              <a:t> </a:t>
            </a:r>
            <a:r>
              <a:rPr lang="en-GB" sz="3600" dirty="0" err="1"/>
              <a:t>rasterizarea</a:t>
            </a:r>
            <a:r>
              <a:rPr lang="en-GB" sz="3600" dirty="0"/>
              <a:t> </a:t>
            </a:r>
          </a:p>
          <a:p>
            <a:r>
              <a:rPr lang="en-GB" sz="3600" dirty="0"/>
              <a:t>Ray Marching – similar cu Ray Tracing; </a:t>
            </a:r>
            <a:r>
              <a:rPr lang="en-GB" sz="3600" dirty="0" err="1"/>
              <a:t>intersectiile</a:t>
            </a:r>
            <a:r>
              <a:rPr lang="en-GB" sz="3600" dirty="0"/>
              <a:t> cu </a:t>
            </a:r>
            <a:r>
              <a:rPr lang="en-GB" sz="3600" dirty="0" err="1"/>
              <a:t>obiectele</a:t>
            </a:r>
            <a:r>
              <a:rPr lang="en-GB" sz="3600" dirty="0"/>
              <a:t> nu sunt </a:t>
            </a:r>
            <a:r>
              <a:rPr lang="en-GB" sz="3600" dirty="0" err="1"/>
              <a:t>realizate</a:t>
            </a:r>
            <a:r>
              <a:rPr lang="en-GB" sz="3600" dirty="0"/>
              <a:t> direct</a:t>
            </a:r>
          </a:p>
        </p:txBody>
      </p:sp>
    </p:spTree>
    <p:extLst>
      <p:ext uri="{BB962C8B-B14F-4D97-AF65-F5344CB8AC3E}">
        <p14:creationId xmlns:p14="http://schemas.microsoft.com/office/powerpoint/2010/main" val="92031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123AE-45B6-95A5-2B1F-F7534A8D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pic>
        <p:nvPicPr>
          <p:cNvPr id="4" name="Online Media 3" title="Marble Marcher - A Fractal Physics Game">
            <a:hlinkClick r:id="" action="ppaction://media"/>
            <a:extLst>
              <a:ext uri="{FF2B5EF4-FFF2-40B4-BE49-F238E27FC236}">
                <a16:creationId xmlns:a16="http://schemas.microsoft.com/office/drawing/2014/main" id="{BDF725D4-BDA4-B538-34EF-6B6800E3B96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27330" y="1782176"/>
            <a:ext cx="7137339" cy="403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80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9A388-CFF1-6FE2-A68A-609980A76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pic>
        <p:nvPicPr>
          <p:cNvPr id="4" name="Online Media 3" title="Coding Adventure: Clouds">
            <a:hlinkClick r:id="" action="ppaction://media"/>
            <a:extLst>
              <a:ext uri="{FF2B5EF4-FFF2-40B4-BE49-F238E27FC236}">
                <a16:creationId xmlns:a16="http://schemas.microsoft.com/office/drawing/2014/main" id="{13194A92-F8E4-1F65-A9A1-9AFE47A72A4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320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6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22B70-5399-948E-2910-B081D5FD7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41B08-8A22-1E26-5282-63AB5CE7A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FF0DE-5482-FFB1-9A83-6494E2E2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29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6EDB8-B1E1-A0BD-AF55-21F7EFC3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Bibliografie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E35F6-EF06-5548-5C80-F2B5F9398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https://ch-st.de/its-ray-marching-march/</a:t>
            </a:r>
            <a:endParaRPr lang="en-GB" dirty="0"/>
          </a:p>
          <a:p>
            <a:r>
              <a:rPr lang="en-GB" dirty="0">
                <a:hlinkClick r:id="rId3"/>
              </a:rPr>
              <a:t>https://adrianb.io/2016/10/01/raymarching.html</a:t>
            </a:r>
            <a:endParaRPr lang="en-GB" dirty="0"/>
          </a:p>
          <a:p>
            <a:r>
              <a:rPr lang="en-GB" dirty="0">
                <a:hlinkClick r:id="rId4"/>
              </a:rPr>
              <a:t>https://jamie-wong.com/2016/07/15/ray-marching-signed-distance-functions/</a:t>
            </a:r>
            <a:endParaRPr lang="en-GB" dirty="0"/>
          </a:p>
          <a:p>
            <a:r>
              <a:rPr lang="en-GB" dirty="0">
                <a:hlinkClick r:id="rId5"/>
              </a:rPr>
              <a:t>https://timcoster.com/2020/02/13/raymarching-shader-pt3-smooth-blending-operators/</a:t>
            </a:r>
            <a:endParaRPr lang="en-GB" dirty="0"/>
          </a:p>
          <a:p>
            <a:r>
              <a:rPr lang="en-GB" dirty="0">
                <a:hlinkClick r:id="rId6"/>
              </a:rPr>
              <a:t>http://blog.hvidtfeldts.net/index.php/2011/08/distance-estimated-3d-fractals-iii-folding-space/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37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2D608-0E91-75F9-AF74-E9698387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B1E44-2334-744C-C2CF-2E967FF94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1989" cy="4351338"/>
          </a:xfrm>
        </p:spPr>
        <p:txBody>
          <a:bodyPr/>
          <a:lstStyle/>
          <a:p>
            <a:r>
              <a:rPr lang="en-GB" dirty="0"/>
              <a:t>Se </a:t>
            </a:r>
            <a:r>
              <a:rPr lang="en-GB" dirty="0" err="1"/>
              <a:t>porneste</a:t>
            </a:r>
            <a:r>
              <a:rPr lang="en-GB" dirty="0"/>
              <a:t> cu o </a:t>
            </a:r>
            <a:r>
              <a:rPr lang="en-GB" dirty="0" err="1"/>
              <a:t>raza</a:t>
            </a:r>
            <a:endParaRPr lang="en-GB" dirty="0"/>
          </a:p>
          <a:p>
            <a:r>
              <a:rPr lang="en-GB" dirty="0"/>
              <a:t>In </a:t>
            </a:r>
            <a:r>
              <a:rPr lang="en-GB" dirty="0" err="1"/>
              <a:t>capatul</a:t>
            </a:r>
            <a:r>
              <a:rPr lang="en-GB" dirty="0"/>
              <a:t> </a:t>
            </a:r>
            <a:r>
              <a:rPr lang="en-GB" dirty="0" err="1"/>
              <a:t>razei</a:t>
            </a:r>
            <a:r>
              <a:rPr lang="en-GB" dirty="0"/>
              <a:t> se </a:t>
            </a:r>
            <a:r>
              <a:rPr lang="en-GB" dirty="0" err="1"/>
              <a:t>evalueaza</a:t>
            </a:r>
            <a:r>
              <a:rPr lang="en-GB" dirty="0"/>
              <a:t> o </a:t>
            </a:r>
            <a:r>
              <a:rPr lang="en-GB" dirty="0" err="1"/>
              <a:t>functie</a:t>
            </a:r>
            <a:r>
              <a:rPr lang="en-GB" dirty="0"/>
              <a:t> SDF (signed distance function) a </a:t>
            </a:r>
            <a:r>
              <a:rPr lang="en-GB" dirty="0" err="1"/>
              <a:t>scenei</a:t>
            </a:r>
            <a:endParaRPr lang="en-GB" dirty="0"/>
          </a:p>
          <a:p>
            <a:r>
              <a:rPr lang="en-GB" dirty="0" err="1"/>
              <a:t>Functia</a:t>
            </a:r>
            <a:r>
              <a:rPr lang="en-GB" dirty="0"/>
              <a:t> SDF </a:t>
            </a:r>
            <a:r>
              <a:rPr lang="en-GB" dirty="0" err="1"/>
              <a:t>returneaza</a:t>
            </a:r>
            <a:r>
              <a:rPr lang="en-GB" dirty="0"/>
              <a:t> o </a:t>
            </a:r>
            <a:r>
              <a:rPr lang="en-GB" dirty="0" err="1"/>
              <a:t>distanta</a:t>
            </a:r>
            <a:r>
              <a:rPr lang="en-GB" dirty="0"/>
              <a:t> care </a:t>
            </a:r>
            <a:r>
              <a:rPr lang="en-GB" dirty="0" err="1"/>
              <a:t>poate</a:t>
            </a:r>
            <a:r>
              <a:rPr lang="en-GB" dirty="0"/>
              <a:t> fi </a:t>
            </a:r>
            <a:r>
              <a:rPr lang="en-GB" dirty="0" err="1"/>
              <a:t>parcursa</a:t>
            </a:r>
            <a:r>
              <a:rPr lang="en-GB" dirty="0"/>
              <a:t> </a:t>
            </a:r>
            <a:r>
              <a:rPr lang="en-GB" dirty="0" err="1"/>
              <a:t>astfel</a:t>
            </a:r>
            <a:r>
              <a:rPr lang="en-GB" dirty="0"/>
              <a:t> </a:t>
            </a:r>
            <a:r>
              <a:rPr lang="en-GB" dirty="0" err="1"/>
              <a:t>incat</a:t>
            </a:r>
            <a:r>
              <a:rPr lang="en-GB" dirty="0"/>
              <a:t> </a:t>
            </a:r>
            <a:r>
              <a:rPr lang="en-GB" dirty="0" err="1"/>
              <a:t>raza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nu </a:t>
            </a:r>
            <a:r>
              <a:rPr lang="en-GB" dirty="0" err="1"/>
              <a:t>intersecteze</a:t>
            </a:r>
            <a:r>
              <a:rPr lang="en-GB" dirty="0"/>
              <a:t> </a:t>
            </a:r>
            <a:r>
              <a:rPr lang="en-GB" dirty="0" err="1"/>
              <a:t>nimic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D49532-E6AC-8533-8F98-7D87109E4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189" y="2265243"/>
            <a:ext cx="6902456" cy="374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72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CBFD-665E-4692-9BE9-F9D3A975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10AD8-9BFC-3F13-D01C-139A585F4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84994"/>
          </a:xfrm>
        </p:spPr>
        <p:txBody>
          <a:bodyPr/>
          <a:lstStyle/>
          <a:p>
            <a:r>
              <a:rPr lang="en-GB" dirty="0" err="1"/>
              <a:t>Exista</a:t>
            </a:r>
            <a:r>
              <a:rPr lang="en-GB" dirty="0"/>
              <a:t> SDF-</a:t>
            </a:r>
            <a:r>
              <a:rPr lang="en-GB" dirty="0" err="1"/>
              <a:t>uri</a:t>
            </a:r>
            <a:r>
              <a:rPr lang="en-GB" dirty="0"/>
              <a:t> </a:t>
            </a:r>
            <a:r>
              <a:rPr lang="en-GB" dirty="0" err="1"/>
              <a:t>eficiente</a:t>
            </a:r>
            <a:r>
              <a:rPr lang="en-GB" dirty="0"/>
              <a:t> </a:t>
            </a:r>
            <a:r>
              <a:rPr lang="en-GB" dirty="0" err="1"/>
              <a:t>pentru</a:t>
            </a:r>
            <a:r>
              <a:rPr lang="en-GB" dirty="0"/>
              <a:t> </a:t>
            </a:r>
            <a:r>
              <a:rPr lang="en-GB" dirty="0" err="1"/>
              <a:t>majoritatea</a:t>
            </a:r>
            <a:r>
              <a:rPr lang="en-GB" dirty="0"/>
              <a:t> </a:t>
            </a:r>
            <a:r>
              <a:rPr lang="en-GB" dirty="0" err="1"/>
              <a:t>primitivelor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65C3F0-781F-CE2E-5F7B-CBF352113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823" y="3010619"/>
            <a:ext cx="8039819" cy="316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0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03C01-905B-37D9-CA66-D0C943F53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3974D-D687-8B94-0414-3E6D40032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SDF-</a:t>
            </a:r>
            <a:r>
              <a:rPr lang="en-GB" dirty="0" err="1"/>
              <a:t>ul</a:t>
            </a:r>
            <a:r>
              <a:rPr lang="en-GB" dirty="0"/>
              <a:t> </a:t>
            </a:r>
            <a:r>
              <a:rPr lang="en-GB" dirty="0" err="1"/>
              <a:t>intre</a:t>
            </a:r>
            <a:r>
              <a:rPr lang="en-GB" dirty="0"/>
              <a:t> </a:t>
            </a:r>
            <a:r>
              <a:rPr lang="en-GB" dirty="0" err="1"/>
              <a:t>doua</a:t>
            </a:r>
            <a:r>
              <a:rPr lang="en-GB" dirty="0"/>
              <a:t> </a:t>
            </a:r>
            <a:r>
              <a:rPr lang="en-GB" dirty="0" err="1"/>
              <a:t>puncte</a:t>
            </a:r>
            <a:r>
              <a:rPr lang="en-GB" dirty="0"/>
              <a:t>: SDF(A,B) = length(A-B)</a:t>
            </a:r>
          </a:p>
          <a:p>
            <a:r>
              <a:rPr lang="en-GB" dirty="0"/>
              <a:t>SDF-</a:t>
            </a:r>
            <a:r>
              <a:rPr lang="en-GB" dirty="0" err="1"/>
              <a:t>ul</a:t>
            </a:r>
            <a:r>
              <a:rPr lang="en-GB" dirty="0"/>
              <a:t> </a:t>
            </a:r>
            <a:r>
              <a:rPr lang="en-GB" dirty="0" err="1"/>
              <a:t>pentru</a:t>
            </a:r>
            <a:r>
              <a:rPr lang="en-GB" dirty="0"/>
              <a:t> o </a:t>
            </a:r>
            <a:r>
              <a:rPr lang="en-GB" dirty="0" err="1"/>
              <a:t>sfera</a:t>
            </a:r>
            <a:r>
              <a:rPr lang="en-GB" dirty="0"/>
              <a:t>: SDF(A,B,R) = length(A-B) – R, </a:t>
            </a:r>
            <a:r>
              <a:rPr lang="en-GB" dirty="0" err="1"/>
              <a:t>unde</a:t>
            </a:r>
            <a:r>
              <a:rPr lang="en-GB" dirty="0"/>
              <a:t> R e </a:t>
            </a:r>
            <a:r>
              <a:rPr lang="en-GB" dirty="0" err="1"/>
              <a:t>raza</a:t>
            </a:r>
            <a:r>
              <a:rPr lang="en-GB" dirty="0"/>
              <a:t> </a:t>
            </a:r>
            <a:r>
              <a:rPr lang="en-GB" dirty="0" err="1"/>
              <a:t>sferei</a:t>
            </a:r>
            <a:r>
              <a:rPr lang="en-GB" dirty="0"/>
              <a:t>, B e </a:t>
            </a:r>
            <a:r>
              <a:rPr lang="en-GB" dirty="0" err="1"/>
              <a:t>centrul</a:t>
            </a:r>
            <a:r>
              <a:rPr lang="en-GB" dirty="0"/>
              <a:t> </a:t>
            </a:r>
            <a:r>
              <a:rPr lang="en-GB" dirty="0" err="1"/>
              <a:t>sferei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D4EA2-4EBD-8951-6BC8-3125700C5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837" y="3011966"/>
            <a:ext cx="532447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64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F48D-1475-5D47-90C0-C3283BF5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F6AD8-A538-439B-B188-2F7A42594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9976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float </a:t>
            </a:r>
            <a:r>
              <a:rPr lang="en-GB" sz="2400" dirty="0" err="1"/>
              <a:t>sdSphere</a:t>
            </a:r>
            <a:r>
              <a:rPr lang="en-GB" sz="2400" dirty="0"/>
              <a:t>(float3 p, float3 c, float r)</a:t>
            </a:r>
          </a:p>
          <a:p>
            <a:pPr marL="0" indent="0">
              <a:buNone/>
            </a:pPr>
            <a:r>
              <a:rPr lang="en-GB" sz="2400" dirty="0"/>
              <a:t>{</a:t>
            </a:r>
          </a:p>
          <a:p>
            <a:pPr marL="0" indent="0">
              <a:buNone/>
            </a:pPr>
            <a:r>
              <a:rPr lang="en-GB" sz="2400" dirty="0"/>
              <a:t>  return length(p - c) - r;</a:t>
            </a:r>
          </a:p>
          <a:p>
            <a:pPr marL="0" indent="0">
              <a:buNone/>
            </a:pPr>
            <a:r>
              <a:rPr lang="en-GB" sz="2400" dirty="0"/>
              <a:t>} </a:t>
            </a:r>
          </a:p>
          <a:p>
            <a:pPr marL="0" indent="0">
              <a:buNone/>
            </a:pPr>
            <a:r>
              <a:rPr lang="en-GB" sz="2400" dirty="0"/>
              <a:t>float </a:t>
            </a:r>
            <a:r>
              <a:rPr lang="en-GB" sz="2400" dirty="0" err="1"/>
              <a:t>sdBox</a:t>
            </a:r>
            <a:r>
              <a:rPr lang="en-GB" sz="2400" dirty="0"/>
              <a:t>(float3 p, float3 b)</a:t>
            </a:r>
          </a:p>
          <a:p>
            <a:pPr marL="0" indent="0">
              <a:buNone/>
            </a:pPr>
            <a:r>
              <a:rPr lang="en-GB" sz="2400" dirty="0"/>
              <a:t>{</a:t>
            </a:r>
          </a:p>
          <a:p>
            <a:pPr marL="0" indent="0">
              <a:buNone/>
            </a:pPr>
            <a:r>
              <a:rPr lang="en-GB" sz="2400" dirty="0"/>
              <a:t>    float3 d = abs(p) - b;</a:t>
            </a:r>
          </a:p>
          <a:p>
            <a:pPr marL="0" indent="0">
              <a:buNone/>
            </a:pPr>
            <a:r>
              <a:rPr lang="en-GB" sz="2400" dirty="0"/>
              <a:t>    return min(max(</a:t>
            </a:r>
            <a:r>
              <a:rPr lang="en-GB" sz="2400" dirty="0" err="1"/>
              <a:t>d.x</a:t>
            </a:r>
            <a:r>
              <a:rPr lang="en-GB" sz="2400" dirty="0"/>
              <a:t>, max(</a:t>
            </a:r>
            <a:r>
              <a:rPr lang="en-GB" sz="2400" dirty="0" err="1"/>
              <a:t>d.y</a:t>
            </a:r>
            <a:r>
              <a:rPr lang="en-GB" sz="2400" dirty="0"/>
              <a:t>, </a:t>
            </a:r>
            <a:r>
              <a:rPr lang="en-GB" sz="2400" dirty="0" err="1"/>
              <a:t>d.z</a:t>
            </a:r>
            <a:r>
              <a:rPr lang="en-GB" sz="2400" dirty="0"/>
              <a:t>)), 0.0) +length(max(d, 0.0));</a:t>
            </a:r>
          </a:p>
          <a:p>
            <a:pPr marL="0" indent="0">
              <a:buNone/>
            </a:pPr>
            <a:r>
              <a:rPr lang="en-GB" sz="24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D6FB98-C1C2-CFBA-729F-F1EB179D6230}"/>
              </a:ext>
            </a:extLst>
          </p:cNvPr>
          <p:cNvSpPr txBox="1"/>
          <p:nvPr/>
        </p:nvSpPr>
        <p:spPr>
          <a:xfrm>
            <a:off x="6518694" y="1692970"/>
            <a:ext cx="5257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float </a:t>
            </a:r>
            <a:r>
              <a:rPr lang="en-GB" sz="2400" dirty="0" err="1"/>
              <a:t>sdTorus</a:t>
            </a:r>
            <a:r>
              <a:rPr lang="en-GB" sz="2400" dirty="0"/>
              <a:t>(float3 p, float2 t)</a:t>
            </a:r>
          </a:p>
          <a:p>
            <a:r>
              <a:rPr lang="en-GB" sz="2400" dirty="0"/>
              <a:t>{</a:t>
            </a:r>
          </a:p>
          <a:p>
            <a:r>
              <a:rPr lang="en-GB" sz="2400" dirty="0"/>
              <a:t>    float2 q = float2(length(</a:t>
            </a:r>
            <a:r>
              <a:rPr lang="en-GB" sz="2400" dirty="0" err="1"/>
              <a:t>p.xz</a:t>
            </a:r>
            <a:r>
              <a:rPr lang="en-GB" sz="2400" dirty="0"/>
              <a:t>) - </a:t>
            </a:r>
            <a:r>
              <a:rPr lang="en-GB" sz="2400" dirty="0" err="1"/>
              <a:t>t.x</a:t>
            </a:r>
            <a:r>
              <a:rPr lang="en-GB" sz="2400" dirty="0"/>
              <a:t>, </a:t>
            </a:r>
            <a:r>
              <a:rPr lang="en-GB" sz="2400" dirty="0" err="1"/>
              <a:t>p.y</a:t>
            </a:r>
            <a:r>
              <a:rPr lang="en-GB" sz="2400" dirty="0"/>
              <a:t>);</a:t>
            </a:r>
          </a:p>
          <a:p>
            <a:r>
              <a:rPr lang="en-GB" sz="2400" dirty="0"/>
              <a:t>    return length(q) - </a:t>
            </a:r>
            <a:r>
              <a:rPr lang="en-GB" sz="2400" dirty="0" err="1"/>
              <a:t>t.y</a:t>
            </a:r>
            <a:r>
              <a:rPr lang="en-GB" sz="2400" dirty="0"/>
              <a:t>;</a:t>
            </a:r>
          </a:p>
          <a:p>
            <a:r>
              <a:rPr lang="en-GB" sz="2400" dirty="0"/>
              <a:t>}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9071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045B-A2DC-1FF9-C729-C6608E04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RAY </a:t>
            </a:r>
            <a:r>
              <a:rPr lang="en-GB" dirty="0"/>
              <a:t>Marching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2B2B4-C151-B494-6B95-F2480E01F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GB" dirty="0" err="1"/>
              <a:t>Operatii</a:t>
            </a:r>
            <a:r>
              <a:rPr lang="en-GB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err="1"/>
              <a:t>Reuniune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err="1"/>
              <a:t>Intersectie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err="1"/>
              <a:t>Diferenta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3AAF74-4A39-F080-A0CA-11D105A9F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28" y="1188648"/>
            <a:ext cx="57150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66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E45FA-31DA-1F0A-50A1-2F1AE27D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Ray Marching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E9BB0-B1DA-9D72-0E77-F75B8B19C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float </a:t>
            </a:r>
            <a:r>
              <a:rPr lang="en-GB" dirty="0" err="1"/>
              <a:t>intersectSDF</a:t>
            </a:r>
            <a:r>
              <a:rPr lang="en-GB" dirty="0"/>
              <a:t>(float </a:t>
            </a:r>
            <a:r>
              <a:rPr lang="en-GB" dirty="0" err="1"/>
              <a:t>distA</a:t>
            </a:r>
            <a:r>
              <a:rPr lang="en-GB" dirty="0"/>
              <a:t>, float </a:t>
            </a:r>
            <a:r>
              <a:rPr lang="en-GB" dirty="0" err="1"/>
              <a:t>distB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    return max(</a:t>
            </a:r>
            <a:r>
              <a:rPr lang="en-GB" dirty="0" err="1"/>
              <a:t>distA</a:t>
            </a:r>
            <a:r>
              <a:rPr lang="en-GB" dirty="0"/>
              <a:t>, </a:t>
            </a:r>
            <a:r>
              <a:rPr lang="en-GB" dirty="0" err="1"/>
              <a:t>distB</a:t>
            </a:r>
            <a:r>
              <a:rPr lang="en-GB" dirty="0"/>
              <a:t>);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float </a:t>
            </a:r>
            <a:r>
              <a:rPr lang="en-GB" dirty="0" err="1"/>
              <a:t>unionSDF</a:t>
            </a:r>
            <a:r>
              <a:rPr lang="en-GB" dirty="0"/>
              <a:t>(float </a:t>
            </a:r>
            <a:r>
              <a:rPr lang="en-GB" dirty="0" err="1"/>
              <a:t>distA</a:t>
            </a:r>
            <a:r>
              <a:rPr lang="en-GB" dirty="0"/>
              <a:t>, float </a:t>
            </a:r>
            <a:r>
              <a:rPr lang="en-GB" dirty="0" err="1"/>
              <a:t>distB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    return min(</a:t>
            </a:r>
            <a:r>
              <a:rPr lang="en-GB" dirty="0" err="1"/>
              <a:t>distA</a:t>
            </a:r>
            <a:r>
              <a:rPr lang="en-GB" dirty="0"/>
              <a:t>, </a:t>
            </a:r>
            <a:r>
              <a:rPr lang="en-GB" dirty="0" err="1"/>
              <a:t>distB</a:t>
            </a:r>
            <a:r>
              <a:rPr lang="en-GB" dirty="0"/>
              <a:t>);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float </a:t>
            </a:r>
            <a:r>
              <a:rPr lang="en-GB" dirty="0" err="1"/>
              <a:t>differenceSDF</a:t>
            </a:r>
            <a:r>
              <a:rPr lang="en-GB" dirty="0"/>
              <a:t>(float </a:t>
            </a:r>
            <a:r>
              <a:rPr lang="en-GB" dirty="0" err="1"/>
              <a:t>distA</a:t>
            </a:r>
            <a:r>
              <a:rPr lang="en-GB" dirty="0"/>
              <a:t>, float </a:t>
            </a:r>
            <a:r>
              <a:rPr lang="en-GB" dirty="0" err="1"/>
              <a:t>distB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    return max(</a:t>
            </a:r>
            <a:r>
              <a:rPr lang="en-GB" dirty="0" err="1"/>
              <a:t>distA</a:t>
            </a:r>
            <a:r>
              <a:rPr lang="en-GB" dirty="0"/>
              <a:t>, -</a:t>
            </a:r>
            <a:r>
              <a:rPr lang="en-GB" dirty="0" err="1"/>
              <a:t>distB</a:t>
            </a:r>
            <a:r>
              <a:rPr lang="en-GB" dirty="0"/>
              <a:t>);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0455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Simple SDF">
            <a:hlinkClick r:id="" action="ppaction://media"/>
            <a:extLst>
              <a:ext uri="{FF2B5EF4-FFF2-40B4-BE49-F238E27FC236}">
                <a16:creationId xmlns:a16="http://schemas.microsoft.com/office/drawing/2014/main" id="{5FF7DB8A-0ADC-80EC-9716-897C9B753FD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32390" y="850560"/>
            <a:ext cx="9127220" cy="515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41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2655E90E23DB45A35E312869EAB70C" ma:contentTypeVersion="15" ma:contentTypeDescription="Create a new document." ma:contentTypeScope="" ma:versionID="859ddf11cf67f62df637c4bf6b5f68ca">
  <xsd:schema xmlns:xsd="http://www.w3.org/2001/XMLSchema" xmlns:xs="http://www.w3.org/2001/XMLSchema" xmlns:p="http://schemas.microsoft.com/office/2006/metadata/properties" xmlns:ns2="6542b54f-c0f1-4b82-bc46-0913bc82c8dd" xmlns:ns3="c42e73a5-f932-4a72-9ffd-308b419d53e2" targetNamespace="http://schemas.microsoft.com/office/2006/metadata/properties" ma:root="true" ma:fieldsID="f772713a8576ff7ff3b070381a2c78b1" ns2:_="" ns3:_="">
    <xsd:import namespace="6542b54f-c0f1-4b82-bc46-0913bc82c8dd"/>
    <xsd:import namespace="c42e73a5-f932-4a72-9ffd-308b419d53e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42b54f-c0f1-4b82-bc46-0913bc82c8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f5cd9f51-4d1e-4d57-bf3d-f118fc5c809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2e73a5-f932-4a72-9ffd-308b419d53e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909814d2-67f2-4ec7-91ba-2a4323741572}" ma:internalName="TaxCatchAll" ma:showField="CatchAllData" ma:web="c42e73a5-f932-4a72-9ffd-308b419d53e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542b54f-c0f1-4b82-bc46-0913bc82c8dd">
      <Terms xmlns="http://schemas.microsoft.com/office/infopath/2007/PartnerControls"/>
    </lcf76f155ced4ddcb4097134ff3c332f>
    <TaxCatchAll xmlns="c42e73a5-f932-4a72-9ffd-308b419d53e2" xsi:nil="true"/>
  </documentManagement>
</p:properties>
</file>

<file path=customXml/itemProps1.xml><?xml version="1.0" encoding="utf-8"?>
<ds:datastoreItem xmlns:ds="http://schemas.openxmlformats.org/officeDocument/2006/customXml" ds:itemID="{27FBC7B0-39BF-4356-BB27-4EEB6621D227}"/>
</file>

<file path=customXml/itemProps2.xml><?xml version="1.0" encoding="utf-8"?>
<ds:datastoreItem xmlns:ds="http://schemas.openxmlformats.org/officeDocument/2006/customXml" ds:itemID="{7AD79C79-B377-4EC0-B277-B294127BC465}"/>
</file>

<file path=customXml/itemProps3.xml><?xml version="1.0" encoding="utf-8"?>
<ds:datastoreItem xmlns:ds="http://schemas.openxmlformats.org/officeDocument/2006/customXml" ds:itemID="{443C5E87-E81F-4A83-9BD9-16A85F349181}"/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103</TotalTime>
  <Words>1035</Words>
  <Application>Microsoft Office PowerPoint</Application>
  <PresentationFormat>Ecran lat</PresentationFormat>
  <Paragraphs>121</Paragraphs>
  <Slides>23</Slides>
  <Notes>0</Notes>
  <HiddenSlides>0</HiddenSlides>
  <MMClips>4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23</vt:i4>
      </vt:variant>
    </vt:vector>
  </HeadingPairs>
  <TitlesOfParts>
    <vt:vector size="24" baseType="lpstr">
      <vt:lpstr>Wood Type</vt:lpstr>
      <vt:lpstr>Ray Marching</vt:lpstr>
      <vt:lpstr>Metode de randare</vt:lpstr>
      <vt:lpstr>Ray Marching</vt:lpstr>
      <vt:lpstr>Ray Marching</vt:lpstr>
      <vt:lpstr>Ray Marching</vt:lpstr>
      <vt:lpstr>Ray Marching</vt:lpstr>
      <vt:lpstr>RAY Marching </vt:lpstr>
      <vt:lpstr>Ray Marching</vt:lpstr>
      <vt:lpstr>Prezentare PowerPoint</vt:lpstr>
      <vt:lpstr>Ray Marching</vt:lpstr>
      <vt:lpstr>Prezentare PowerPoint</vt:lpstr>
      <vt:lpstr>Ray Marching</vt:lpstr>
      <vt:lpstr>Ray Marching</vt:lpstr>
      <vt:lpstr>Ray Marching</vt:lpstr>
      <vt:lpstr>Prezentare PowerPoint</vt:lpstr>
      <vt:lpstr>Ray Marching</vt:lpstr>
      <vt:lpstr>Ray Marching</vt:lpstr>
      <vt:lpstr>Ray Marching</vt:lpstr>
      <vt:lpstr>Ray Marching</vt:lpstr>
      <vt:lpstr>Ray Marching</vt:lpstr>
      <vt:lpstr>Ray Marching</vt:lpstr>
      <vt:lpstr>Prezentare PowerPoint</vt:lpstr>
      <vt:lpstr>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Ray Marching</dc:title>
  <dc:creator>Carina - Eliza Ganea</dc:creator>
  <cp:lastModifiedBy>Carina - Eliza Ganea</cp:lastModifiedBy>
  <cp:revision>19</cp:revision>
  <dcterms:created xsi:type="dcterms:W3CDTF">2023-01-04T19:26:12Z</dcterms:created>
  <dcterms:modified xsi:type="dcterms:W3CDTF">2023-03-19T13:34:34Z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0x010100602655E90E23DB45A35E312869EAB70C</vt:lpwstr>
  </property>
</Properties>
</file>

<file path=docProps/thumbnail.jpeg>
</file>